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XMJS8MJY5lG5I36G2zT43p2yu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57D085-1EBF-4767-90E2-29406D25A70C}">
  <a:tblStyle styleId="{3357D085-1EBF-4767-90E2-29406D25A7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2da9fa2a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1" name="Google Shape;191;g152da9fa2a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727b639e7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g1727b639e7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727b639e7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" name="Google Shape;221;g1727b639e7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727b639e7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727b639e7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727b639e7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" name="Google Shape;236;g1727b639e7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727b639168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g1727b639168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727b639e7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" name="Google Shape;252;g1727b639e7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72a5354b3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" name="Google Shape;258;g172a5354b3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727b639e7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" name="Google Shape;268;g1727b639e7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727b639e7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4" name="Google Shape;274;g1727b639e7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727b639e7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" name="Google Shape;284;g1727b639e7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727b639e7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0" name="Google Shape;290;g1727b639e7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727b639e7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0" name="Google Shape;300;g1727b639e7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727b639168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6" name="Google Shape;306;g1727b639168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92ed8567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0" name="Google Shape;320;g1392ed8567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727b639e7f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7" name="Google Shape;327;g1727b639e7f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727b639e7f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4" name="Google Shape;334;g1727b639e7f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72a5354b3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1" name="Google Shape;341;g172a5354b3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8" name="Google Shape;3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27b639e7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g1727b639e7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727b639168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g1727b639168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727b639168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" name="Google Shape;128;g1727b639168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727b639e7f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g1727b639e7f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727b639168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g1727b639168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003.05155.pdf" TargetMode="External"/><Relationship Id="rId5" Type="http://schemas.openxmlformats.org/officeDocument/2006/relationships/hyperlink" Target="https://ml-ops.org/content/crisp-ml" TargetMode="External"/><Relationship Id="rId4" Type="http://schemas.openxmlformats.org/officeDocument/2006/relationships/hyperlink" Target="https://addi.ehu.es/bitstream/handle/10810/18989/Salado%20San%20Pedro,%20Paula.pd;jsessionid=291E80A9CB80F1CE708DB0704EF38A82?sequence=1#:~:text=Entre%20los%20factores%20predisponentes%20o,los%20animales%20en%20la%20infanci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code/ankur296/know-your-serial-killers-well" TargetMode="External"/><Relationship Id="rId5" Type="http://schemas.openxmlformats.org/officeDocument/2006/relationships/hyperlink" Target="https://www.kaggle.com/code/mohandamr/serial-killers" TargetMode="External"/><Relationship Id="rId4" Type="http://schemas.openxmlformats.org/officeDocument/2006/relationships/hyperlink" Target="https://www.kaggle.com/datasets/vesuvius13/serial-killers-dataset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www.kaggle.com/datasets/theworldbank/education-statistic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52da9fa2ac_1_10"/>
          <p:cNvSpPr txBox="1"/>
          <p:nvPr/>
        </p:nvSpPr>
        <p:spPr>
          <a:xfrm>
            <a:off x="363175" y="229200"/>
            <a:ext cx="11427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3600" b="1">
                <a:solidFill>
                  <a:srgbClr val="1C81DC"/>
                </a:solidFill>
                <a:latin typeface="Calibri"/>
                <a:ea typeface="Calibri"/>
                <a:cs typeface="Calibri"/>
                <a:sym typeface="Calibri"/>
              </a:rPr>
              <a:t>Datasets</a:t>
            </a:r>
            <a:endParaRPr sz="3600" b="1" i="0" u="none" strike="noStrike" cap="none">
              <a:solidFill>
                <a:srgbClr val="1C81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52da9fa2ac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5200" y="1894275"/>
            <a:ext cx="959150" cy="7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52da9fa2ac_1_10"/>
          <p:cNvSpPr/>
          <p:nvPr/>
        </p:nvSpPr>
        <p:spPr>
          <a:xfrm>
            <a:off x="1882650" y="2801976"/>
            <a:ext cx="2247000" cy="477000"/>
          </a:xfrm>
          <a:prstGeom prst="rect">
            <a:avLst/>
          </a:prstGeom>
          <a:solidFill>
            <a:srgbClr val="0CA2F2"/>
          </a:solidFill>
          <a:ln w="9525" cap="flat" cmpd="sng">
            <a:solidFill>
              <a:srgbClr val="0CA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152da9fa2ac_1_10"/>
          <p:cNvSpPr txBox="1"/>
          <p:nvPr/>
        </p:nvSpPr>
        <p:spPr>
          <a:xfrm>
            <a:off x="1914275" y="2803763"/>
            <a:ext cx="2181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s-E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Serial killers</a:t>
            </a:r>
            <a:endParaRPr sz="19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g152da9fa2ac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000" y="1894275"/>
            <a:ext cx="959150" cy="7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52da9fa2ac_1_10"/>
          <p:cNvSpPr/>
          <p:nvPr/>
        </p:nvSpPr>
        <p:spPr>
          <a:xfrm>
            <a:off x="4473450" y="2801976"/>
            <a:ext cx="2247000" cy="477000"/>
          </a:xfrm>
          <a:prstGeom prst="rect">
            <a:avLst/>
          </a:prstGeom>
          <a:solidFill>
            <a:srgbClr val="0CA2F2"/>
          </a:solidFill>
          <a:ln w="9525" cap="flat" cmpd="sng">
            <a:solidFill>
              <a:srgbClr val="0CA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152da9fa2ac_1_10"/>
          <p:cNvSpPr txBox="1"/>
          <p:nvPr/>
        </p:nvSpPr>
        <p:spPr>
          <a:xfrm>
            <a:off x="4505075" y="2803763"/>
            <a:ext cx="2181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s-E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Extreme Poverty</a:t>
            </a:r>
            <a:endParaRPr sz="19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g152da9fa2ac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5400" y="1894275"/>
            <a:ext cx="959150" cy="7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52da9fa2ac_1_10"/>
          <p:cNvSpPr/>
          <p:nvPr/>
        </p:nvSpPr>
        <p:spPr>
          <a:xfrm>
            <a:off x="7064250" y="2801975"/>
            <a:ext cx="2881800" cy="477000"/>
          </a:xfrm>
          <a:prstGeom prst="rect">
            <a:avLst/>
          </a:prstGeom>
          <a:solidFill>
            <a:srgbClr val="0CA2F2"/>
          </a:solidFill>
          <a:ln w="9525" cap="flat" cmpd="sng">
            <a:solidFill>
              <a:srgbClr val="0CA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152da9fa2ac_1_10"/>
          <p:cNvSpPr txBox="1"/>
          <p:nvPr/>
        </p:nvSpPr>
        <p:spPr>
          <a:xfrm>
            <a:off x="7095875" y="2803775"/>
            <a:ext cx="2850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s-E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Child Protection UNICEF</a:t>
            </a:r>
            <a:endParaRPr sz="19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g152da9fa2ac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9600" y="4027875"/>
            <a:ext cx="959150" cy="7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52da9fa2ac_1_10"/>
          <p:cNvSpPr/>
          <p:nvPr/>
        </p:nvSpPr>
        <p:spPr>
          <a:xfrm>
            <a:off x="6073650" y="4935575"/>
            <a:ext cx="3342600" cy="477000"/>
          </a:xfrm>
          <a:prstGeom prst="rect">
            <a:avLst/>
          </a:prstGeom>
          <a:solidFill>
            <a:srgbClr val="0CA2F2"/>
          </a:solidFill>
          <a:ln w="9525" cap="flat" cmpd="sng">
            <a:solidFill>
              <a:srgbClr val="0CA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g152da9fa2ac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600" y="4027875"/>
            <a:ext cx="959150" cy="7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52da9fa2ac_1_10"/>
          <p:cNvSpPr/>
          <p:nvPr/>
        </p:nvSpPr>
        <p:spPr>
          <a:xfrm>
            <a:off x="2568450" y="4935575"/>
            <a:ext cx="2881800" cy="477000"/>
          </a:xfrm>
          <a:prstGeom prst="rect">
            <a:avLst/>
          </a:prstGeom>
          <a:solidFill>
            <a:srgbClr val="0CA2F2"/>
          </a:solidFill>
          <a:ln w="9525" cap="flat" cmpd="sng">
            <a:solidFill>
              <a:srgbClr val="0CA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152da9fa2ac_1_10"/>
          <p:cNvSpPr txBox="1"/>
          <p:nvPr/>
        </p:nvSpPr>
        <p:spPr>
          <a:xfrm>
            <a:off x="2600075" y="4937375"/>
            <a:ext cx="2850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s-E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Child Education UNICEF</a:t>
            </a:r>
            <a:endParaRPr sz="19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152da9fa2ac_1_10"/>
          <p:cNvSpPr txBox="1"/>
          <p:nvPr/>
        </p:nvSpPr>
        <p:spPr>
          <a:xfrm>
            <a:off x="6105275" y="4937375"/>
            <a:ext cx="3342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s-E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Adolescent Violence UNICEF</a:t>
            </a:r>
            <a:endParaRPr sz="19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1727b639e7f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13" y="2338925"/>
            <a:ext cx="10373525" cy="1205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4" name="Google Shape;214;g1727b639e7f_0_18"/>
          <p:cNvGraphicFramePr/>
          <p:nvPr>
            <p:extLst>
              <p:ext uri="{D42A27DB-BD31-4B8C-83A1-F6EECF244321}">
                <p14:modId xmlns:p14="http://schemas.microsoft.com/office/powerpoint/2010/main" val="2826628534"/>
              </p:ext>
            </p:extLst>
          </p:nvPr>
        </p:nvGraphicFramePr>
        <p:xfrm>
          <a:off x="496150" y="1421125"/>
          <a:ext cx="10287050" cy="598600"/>
        </p:xfrm>
        <a:graphic>
          <a:graphicData uri="http://schemas.openxmlformats.org/drawingml/2006/table">
            <a:tbl>
              <a:tblPr>
                <a:noFill/>
                <a:tableStyleId>{3357D085-1EBF-4767-90E2-29406D25A70C}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6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98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0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98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solidFill>
                            <a:srgbClr val="FF0000"/>
                          </a:solidFill>
                        </a:rPr>
                        <a:t>Nombre del asesino</a:t>
                      </a:r>
                      <a:endParaRPr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solidFill>
                            <a:srgbClr val="FF0000"/>
                          </a:solidFill>
                        </a:rPr>
                        <a:t>País</a:t>
                      </a:r>
                      <a:endParaRPr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200" b="1" dirty="0">
                          <a:solidFill>
                            <a:srgbClr val="FF0000"/>
                          </a:solidFill>
                        </a:rPr>
                        <a:t>Años de actividad</a:t>
                      </a:r>
                      <a:endParaRPr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solidFill>
                            <a:srgbClr val="FF0000"/>
                          </a:solidFill>
                        </a:rPr>
                        <a:t>Víctimas comprobadas</a:t>
                      </a:r>
                      <a:endParaRPr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solidFill>
                            <a:srgbClr val="FF0000"/>
                          </a:solidFill>
                        </a:rPr>
                        <a:t>Posibles víctimas</a:t>
                      </a:r>
                      <a:endParaRPr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solidFill>
                            <a:srgbClr val="FF0000"/>
                          </a:solidFill>
                        </a:rPr>
                        <a:t>Anotaciones</a:t>
                      </a:r>
                      <a:endParaRPr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" name="Google Shape;215;g1727b639e7f_0_18"/>
          <p:cNvSpPr txBox="1"/>
          <p:nvPr/>
        </p:nvSpPr>
        <p:spPr>
          <a:xfrm>
            <a:off x="363175" y="466592"/>
            <a:ext cx="11427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3000" b="1">
                <a:solidFill>
                  <a:srgbClr val="1C81DC"/>
                </a:solidFill>
                <a:latin typeface="Calibri"/>
                <a:ea typeface="Calibri"/>
                <a:cs typeface="Calibri"/>
                <a:sym typeface="Calibri"/>
              </a:rPr>
              <a:t>Serial Killers Dataset</a:t>
            </a:r>
            <a:endParaRPr sz="3000" b="1" i="0" u="none" strike="noStrike" cap="none">
              <a:solidFill>
                <a:srgbClr val="1C81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1727b639e7f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149" y="3916050"/>
            <a:ext cx="3774576" cy="25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727b639e7f_0_18"/>
          <p:cNvSpPr/>
          <p:nvPr/>
        </p:nvSpPr>
        <p:spPr>
          <a:xfrm>
            <a:off x="6411000" y="4603975"/>
            <a:ext cx="3272100" cy="868500"/>
          </a:xfrm>
          <a:prstGeom prst="rect">
            <a:avLst/>
          </a:prstGeom>
          <a:solidFill>
            <a:srgbClr val="FFFFFF"/>
          </a:solidFill>
          <a:ln w="19050" cap="rnd" cmpd="sng">
            <a:solidFill>
              <a:srgbClr val="1C81DC"/>
            </a:solidFill>
            <a:prstDash val="solid"/>
            <a:round/>
            <a:headEnd type="none" w="sm" len="sm"/>
            <a:tailEnd type="none" w="sm" len="sm"/>
          </a:ln>
          <a:effectLst>
            <a:outerShdw dist="101823" dir="2700000">
              <a:srgbClr val="808080">
                <a:alpha val="19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1727b639e7f_0_18"/>
          <p:cNvSpPr txBox="1"/>
          <p:nvPr/>
        </p:nvSpPr>
        <p:spPr>
          <a:xfrm>
            <a:off x="6411000" y="4762225"/>
            <a:ext cx="3272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1C81DC"/>
                </a:solidFill>
                <a:latin typeface="Cambria"/>
                <a:ea typeface="Cambria"/>
                <a:cs typeface="Cambria"/>
                <a:sym typeface="Cambria"/>
              </a:rPr>
              <a:t>305 registros</a:t>
            </a:r>
            <a:endParaRPr sz="2700" b="1">
              <a:solidFill>
                <a:srgbClr val="1C81D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1727b639e7f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5325" y="1368251"/>
            <a:ext cx="3307450" cy="33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727b639e7f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766925"/>
            <a:ext cx="7117850" cy="53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27b639e7f_0_27"/>
          <p:cNvSpPr txBox="1"/>
          <p:nvPr/>
        </p:nvSpPr>
        <p:spPr>
          <a:xfrm>
            <a:off x="363175" y="457800"/>
            <a:ext cx="11427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3000" b="1">
                <a:solidFill>
                  <a:srgbClr val="1C81DC"/>
                </a:solidFill>
                <a:latin typeface="Calibri"/>
                <a:ea typeface="Calibri"/>
                <a:cs typeface="Calibri"/>
                <a:sym typeface="Calibri"/>
              </a:rPr>
              <a:t>Student Drop Out Dataset</a:t>
            </a:r>
            <a:endParaRPr sz="3000" b="1" i="0" u="none" strike="noStrike" cap="none">
              <a:solidFill>
                <a:srgbClr val="1C81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727b639e7f_0_27"/>
          <p:cNvSpPr/>
          <p:nvPr/>
        </p:nvSpPr>
        <p:spPr>
          <a:xfrm>
            <a:off x="128925" y="793475"/>
            <a:ext cx="3272100" cy="868500"/>
          </a:xfrm>
          <a:prstGeom prst="rect">
            <a:avLst/>
          </a:prstGeom>
          <a:solidFill>
            <a:srgbClr val="FFFFFF"/>
          </a:solidFill>
          <a:ln w="19050" cap="rnd" cmpd="sng">
            <a:solidFill>
              <a:srgbClr val="1C81DC"/>
            </a:solidFill>
            <a:prstDash val="solid"/>
            <a:round/>
            <a:headEnd type="none" w="sm" len="sm"/>
            <a:tailEnd type="none" w="sm" len="sm"/>
          </a:ln>
          <a:effectLst>
            <a:outerShdw dist="101823" dir="2700000">
              <a:srgbClr val="808080">
                <a:alpha val="19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1727b639e7f_0_27"/>
          <p:cNvSpPr txBox="1"/>
          <p:nvPr/>
        </p:nvSpPr>
        <p:spPr>
          <a:xfrm>
            <a:off x="128925" y="951725"/>
            <a:ext cx="3272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1C81DC"/>
                </a:solidFill>
                <a:latin typeface="Cambria"/>
                <a:ea typeface="Cambria"/>
                <a:cs typeface="Cambria"/>
                <a:sym typeface="Cambria"/>
              </a:rPr>
              <a:t>202 registros</a:t>
            </a:r>
            <a:endParaRPr sz="2700" b="1">
              <a:solidFill>
                <a:srgbClr val="1C81D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32" name="Google Shape;232;g1727b639e7f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450" y="1535825"/>
            <a:ext cx="8086650" cy="421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727b639e7f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892775"/>
            <a:ext cx="3028575" cy="45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1727b639e7f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39137"/>
            <a:ext cx="6326850" cy="47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727b639e7f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6225" y="1819825"/>
            <a:ext cx="5560351" cy="3218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g1727b639168_0_149"/>
          <p:cNvGraphicFramePr/>
          <p:nvPr/>
        </p:nvGraphicFramePr>
        <p:xfrm>
          <a:off x="791988" y="136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{3357D085-1EBF-4767-90E2-29406D25A70C}</a:tableStyleId>
              </a:tblPr>
              <a:tblGrid>
                <a:gridCol w="25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0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8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solidFill>
                            <a:srgbClr val="FF0000"/>
                          </a:solidFill>
                        </a:rPr>
                        <a:t>Entidad (País o región)</a:t>
                      </a:r>
                      <a:endParaRPr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solidFill>
                            <a:srgbClr val="FF0000"/>
                          </a:solidFill>
                        </a:rPr>
                        <a:t>Código</a:t>
                      </a:r>
                      <a:endParaRPr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solidFill>
                            <a:srgbClr val="FF0000"/>
                          </a:solidFill>
                        </a:rPr>
                        <a:t>Años </a:t>
                      </a:r>
                      <a:endParaRPr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solidFill>
                            <a:srgbClr val="FF0000"/>
                          </a:solidFill>
                        </a:rPr>
                        <a:t>Porcentaje de la población por debajo del umbral de pobreza</a:t>
                      </a:r>
                      <a:endParaRPr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5" name="Google Shape;245;g1727b639168_0_149"/>
          <p:cNvSpPr txBox="1"/>
          <p:nvPr/>
        </p:nvSpPr>
        <p:spPr>
          <a:xfrm>
            <a:off x="363175" y="457800"/>
            <a:ext cx="11427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3000" b="1">
                <a:solidFill>
                  <a:srgbClr val="1C81DC"/>
                </a:solidFill>
                <a:latin typeface="Calibri"/>
                <a:ea typeface="Calibri"/>
                <a:cs typeface="Calibri"/>
                <a:sym typeface="Calibri"/>
              </a:rPr>
              <a:t>Extreme Poverty Dataset</a:t>
            </a:r>
            <a:endParaRPr sz="3000" b="1" i="0" u="none" strike="noStrike" cap="none">
              <a:solidFill>
                <a:srgbClr val="1C81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1727b639168_0_149"/>
          <p:cNvSpPr/>
          <p:nvPr/>
        </p:nvSpPr>
        <p:spPr>
          <a:xfrm>
            <a:off x="7536000" y="4832575"/>
            <a:ext cx="2756700" cy="868500"/>
          </a:xfrm>
          <a:prstGeom prst="rect">
            <a:avLst/>
          </a:prstGeom>
          <a:solidFill>
            <a:srgbClr val="FFFFFF"/>
          </a:solidFill>
          <a:ln w="19050" cap="rnd" cmpd="sng">
            <a:solidFill>
              <a:srgbClr val="1C81DC"/>
            </a:solidFill>
            <a:prstDash val="solid"/>
            <a:round/>
            <a:headEnd type="none" w="sm" len="sm"/>
            <a:tailEnd type="none" w="sm" len="sm"/>
          </a:ln>
          <a:effectLst>
            <a:outerShdw dist="101823" dir="2700000">
              <a:srgbClr val="808080">
                <a:alpha val="19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1727b639168_0_149"/>
          <p:cNvSpPr txBox="1"/>
          <p:nvPr/>
        </p:nvSpPr>
        <p:spPr>
          <a:xfrm>
            <a:off x="7536025" y="4990825"/>
            <a:ext cx="2756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1C81DC"/>
                </a:solidFill>
                <a:latin typeface="Cambria"/>
                <a:ea typeface="Cambria"/>
                <a:cs typeface="Cambria"/>
                <a:sym typeface="Cambria"/>
              </a:rPr>
              <a:t>6942 registros</a:t>
            </a:r>
            <a:endParaRPr sz="2700" b="1">
              <a:solidFill>
                <a:srgbClr val="1C81D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48" name="Google Shape;248;g1727b639168_0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4251" y="2338900"/>
            <a:ext cx="6485625" cy="14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727b639168_0_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000" y="4350868"/>
            <a:ext cx="592455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1727b639e7f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0" y="1838075"/>
            <a:ext cx="5468249" cy="33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727b639e7f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17099"/>
            <a:ext cx="6667500" cy="5023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72a5354b35_0_1"/>
          <p:cNvSpPr txBox="1"/>
          <p:nvPr/>
        </p:nvSpPr>
        <p:spPr>
          <a:xfrm>
            <a:off x="363175" y="457800"/>
            <a:ext cx="11427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3000" b="1">
                <a:solidFill>
                  <a:srgbClr val="1C81DC"/>
                </a:solidFill>
                <a:latin typeface="Calibri"/>
                <a:ea typeface="Calibri"/>
                <a:cs typeface="Calibri"/>
                <a:sym typeface="Calibri"/>
              </a:rPr>
              <a:t>Adolescents Violence Dataset</a:t>
            </a:r>
            <a:endParaRPr sz="3000" b="1" i="0" u="none" strike="noStrike" cap="none">
              <a:solidFill>
                <a:srgbClr val="1C81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1" name="Google Shape;261;g172a5354b35_0_1"/>
          <p:cNvGraphicFramePr/>
          <p:nvPr/>
        </p:nvGraphicFramePr>
        <p:xfrm>
          <a:off x="1973263" y="131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{3357D085-1EBF-4767-90E2-29406D25A70C}</a:tableStyleId>
              </a:tblPr>
              <a:tblGrid>
                <a:gridCol w="121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2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8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solidFill>
                            <a:srgbClr val="FF0000"/>
                          </a:solidFill>
                        </a:rPr>
                        <a:t>Paises</a:t>
                      </a:r>
                      <a:endParaRPr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solidFill>
                            <a:srgbClr val="FF0000"/>
                          </a:solidFill>
                        </a:rPr>
                        <a:t>Male bullying between 2011–2018</a:t>
                      </a:r>
                      <a:endParaRPr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solidFill>
                            <a:srgbClr val="FF0000"/>
                          </a:solidFill>
                        </a:rPr>
                        <a:t>Female bullying between 2011–2018</a:t>
                      </a:r>
                      <a:endParaRPr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2" name="Google Shape;262;g172a5354b35_0_1"/>
          <p:cNvSpPr/>
          <p:nvPr/>
        </p:nvSpPr>
        <p:spPr>
          <a:xfrm>
            <a:off x="7536000" y="4832575"/>
            <a:ext cx="2756700" cy="868500"/>
          </a:xfrm>
          <a:prstGeom prst="rect">
            <a:avLst/>
          </a:prstGeom>
          <a:solidFill>
            <a:srgbClr val="FFFFFF"/>
          </a:solidFill>
          <a:ln w="19050" cap="rnd" cmpd="sng">
            <a:solidFill>
              <a:srgbClr val="1C81DC"/>
            </a:solidFill>
            <a:prstDash val="solid"/>
            <a:round/>
            <a:headEnd type="none" w="sm" len="sm"/>
            <a:tailEnd type="none" w="sm" len="sm"/>
          </a:ln>
          <a:effectLst>
            <a:outerShdw dist="101823" dir="2700000">
              <a:srgbClr val="808080">
                <a:alpha val="19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72a5354b35_0_1"/>
          <p:cNvSpPr txBox="1"/>
          <p:nvPr/>
        </p:nvSpPr>
        <p:spPr>
          <a:xfrm>
            <a:off x="7536025" y="4990825"/>
            <a:ext cx="2756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1C81DC"/>
                </a:solidFill>
                <a:latin typeface="Cambria"/>
                <a:ea typeface="Cambria"/>
                <a:cs typeface="Cambria"/>
                <a:sym typeface="Cambria"/>
              </a:rPr>
              <a:t>202 registros</a:t>
            </a:r>
            <a:endParaRPr sz="2700" b="1">
              <a:solidFill>
                <a:srgbClr val="1C81D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64" name="Google Shape;264;g172a5354b35_0_1"/>
          <p:cNvPicPr preferRelativeResize="0"/>
          <p:nvPr/>
        </p:nvPicPr>
        <p:blipFill rotWithShape="1">
          <a:blip r:embed="rId4">
            <a:alphaModFix/>
          </a:blip>
          <a:srcRect l="18702" t="33666" r="37073" b="7905"/>
          <a:stretch/>
        </p:blipFill>
        <p:spPr>
          <a:xfrm>
            <a:off x="843225" y="2316200"/>
            <a:ext cx="5244202" cy="389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72a5354b35_0_1"/>
          <p:cNvPicPr preferRelativeResize="0"/>
          <p:nvPr/>
        </p:nvPicPr>
        <p:blipFill rotWithShape="1">
          <a:blip r:embed="rId5">
            <a:alphaModFix/>
          </a:blip>
          <a:srcRect l="19629" t="46963" r="51834" b="33616"/>
          <a:stretch/>
        </p:blipFill>
        <p:spPr>
          <a:xfrm>
            <a:off x="6616300" y="2507550"/>
            <a:ext cx="4048373" cy="154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1727b639e7f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100" y="1597900"/>
            <a:ext cx="5097050" cy="3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727b639e7f_0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0950" y="1272825"/>
            <a:ext cx="6289949" cy="3784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27b639e7f_0_33"/>
          <p:cNvSpPr txBox="1"/>
          <p:nvPr/>
        </p:nvSpPr>
        <p:spPr>
          <a:xfrm>
            <a:off x="363175" y="457800"/>
            <a:ext cx="11427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3000" b="1">
                <a:solidFill>
                  <a:srgbClr val="1C81DC"/>
                </a:solidFill>
                <a:latin typeface="Calibri"/>
                <a:ea typeface="Calibri"/>
                <a:cs typeface="Calibri"/>
                <a:sym typeface="Calibri"/>
              </a:rPr>
              <a:t>Childhood Protection Dataset - Violent Discipline</a:t>
            </a:r>
            <a:endParaRPr sz="3000" b="1" i="0" u="none" strike="noStrike" cap="none">
              <a:solidFill>
                <a:srgbClr val="1C81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7" name="Google Shape;277;g1727b639e7f_0_33"/>
          <p:cNvGraphicFramePr/>
          <p:nvPr/>
        </p:nvGraphicFramePr>
        <p:xfrm>
          <a:off x="363163" y="138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{3357D085-1EBF-4767-90E2-29406D25A70C}</a:tableStyleId>
              </a:tblPr>
              <a:tblGrid>
                <a:gridCol w="13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8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solidFill>
                            <a:srgbClr val="FF0000"/>
                          </a:solidFill>
                        </a:rPr>
                        <a:t>Paises</a:t>
                      </a:r>
                      <a:endParaRPr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solidFill>
                            <a:srgbClr val="FF0000"/>
                          </a:solidFill>
                        </a:rPr>
                        <a:t>Male violent discipline between 2012 - 2020</a:t>
                      </a:r>
                      <a:endParaRPr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200" b="1">
                          <a:solidFill>
                            <a:srgbClr val="FF0000"/>
                          </a:solidFill>
                        </a:rPr>
                        <a:t>Female violent discipline between 2012 - 2020</a:t>
                      </a:r>
                      <a:endParaRPr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solidFill>
                            <a:srgbClr val="FF0000"/>
                          </a:solidFill>
                        </a:rPr>
                        <a:t>Violent Discipline</a:t>
                      </a:r>
                      <a:endParaRPr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78" name="Google Shape;278;g1727b639e7f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5075" y="2458525"/>
            <a:ext cx="4813250" cy="21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1727b639e7f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140900"/>
            <a:ext cx="5585275" cy="460785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1727b639e7f_0_33"/>
          <p:cNvSpPr/>
          <p:nvPr/>
        </p:nvSpPr>
        <p:spPr>
          <a:xfrm>
            <a:off x="7536000" y="5061175"/>
            <a:ext cx="2756700" cy="868500"/>
          </a:xfrm>
          <a:prstGeom prst="rect">
            <a:avLst/>
          </a:prstGeom>
          <a:solidFill>
            <a:srgbClr val="FFFFFF"/>
          </a:solidFill>
          <a:ln w="19050" cap="rnd" cmpd="sng">
            <a:solidFill>
              <a:srgbClr val="1C81DC"/>
            </a:solidFill>
            <a:prstDash val="solid"/>
            <a:round/>
            <a:headEnd type="none" w="sm" len="sm"/>
            <a:tailEnd type="none" w="sm" len="sm"/>
          </a:ln>
          <a:effectLst>
            <a:outerShdw dist="101823" dir="2700000">
              <a:srgbClr val="808080">
                <a:alpha val="19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1727b639e7f_0_33"/>
          <p:cNvSpPr txBox="1"/>
          <p:nvPr/>
        </p:nvSpPr>
        <p:spPr>
          <a:xfrm>
            <a:off x="7536025" y="5219425"/>
            <a:ext cx="2756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1C81DC"/>
                </a:solidFill>
                <a:latin typeface="Cambria"/>
                <a:ea typeface="Cambria"/>
                <a:cs typeface="Cambria"/>
                <a:sym typeface="Cambria"/>
              </a:rPr>
              <a:t>202 registros</a:t>
            </a:r>
            <a:endParaRPr sz="2700" b="1">
              <a:solidFill>
                <a:srgbClr val="1C81D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/>
          <p:nvPr/>
        </p:nvSpPr>
        <p:spPr>
          <a:xfrm>
            <a:off x="283464" y="844468"/>
            <a:ext cx="90213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4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Predictive model of serial killers</a:t>
            </a:r>
            <a:endParaRPr sz="43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"/>
          <p:cNvSpPr txBox="1"/>
          <p:nvPr/>
        </p:nvSpPr>
        <p:spPr>
          <a:xfrm>
            <a:off x="1628175" y="3391675"/>
            <a:ext cx="63939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J</a:t>
            </a:r>
            <a:r>
              <a:rPr lang="es-ES" sz="2400" b="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uana Valentina Mendoza Santamaría</a:t>
            </a:r>
            <a:endParaRPr sz="24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s-ES" sz="2400" b="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Luis Felipe Narvaez Gomez</a:t>
            </a:r>
            <a:endParaRPr sz="26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2600" b="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Big Data</a:t>
            </a:r>
            <a:endParaRPr sz="26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2400" b="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Ingeniero Julián Alberto Monsalve Pulido</a:t>
            </a:r>
            <a:endParaRPr sz="24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0" name="Google Shape;90;p2"/>
          <p:cNvSpPr txBox="1"/>
          <p:nvPr/>
        </p:nvSpPr>
        <p:spPr>
          <a:xfrm>
            <a:off x="283464" y="1911268"/>
            <a:ext cx="9021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2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predictivo de asesinos seriales</a:t>
            </a:r>
            <a:endParaRPr sz="27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1727b639e7f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69900"/>
            <a:ext cx="6518575" cy="49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727b639e7f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0275" y="1900675"/>
            <a:ext cx="5368625" cy="3056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727b639e7f_0_111"/>
          <p:cNvSpPr txBox="1"/>
          <p:nvPr/>
        </p:nvSpPr>
        <p:spPr>
          <a:xfrm>
            <a:off x="363175" y="457800"/>
            <a:ext cx="11427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3000" b="1">
                <a:solidFill>
                  <a:srgbClr val="1C81DC"/>
                </a:solidFill>
                <a:latin typeface="Calibri"/>
                <a:ea typeface="Calibri"/>
                <a:cs typeface="Calibri"/>
                <a:sym typeface="Calibri"/>
              </a:rPr>
              <a:t>Chilhood Protection Dataset - Sexual Violence</a:t>
            </a:r>
            <a:endParaRPr sz="3000" b="1" i="0" u="none" strike="noStrike" cap="none">
              <a:solidFill>
                <a:srgbClr val="1C81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3" name="Google Shape;293;g1727b639e7f_0_111"/>
          <p:cNvGraphicFramePr/>
          <p:nvPr/>
        </p:nvGraphicFramePr>
        <p:xfrm>
          <a:off x="296188" y="138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{3357D085-1EBF-4767-90E2-29406D25A70C}</a:tableStyleId>
              </a:tblPr>
              <a:tblGrid>
                <a:gridCol w="134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8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solidFill>
                            <a:srgbClr val="FF0000"/>
                          </a:solidFill>
                        </a:rPr>
                        <a:t>Paises</a:t>
                      </a:r>
                      <a:endParaRPr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solidFill>
                            <a:srgbClr val="FF0000"/>
                          </a:solidFill>
                        </a:rPr>
                        <a:t>Male violent discipline between 2012 - 2020</a:t>
                      </a:r>
                      <a:endParaRPr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solidFill>
                            <a:srgbClr val="FF0000"/>
                          </a:solidFill>
                        </a:rPr>
                        <a:t>Female violent discipline between 2012 - 2020</a:t>
                      </a:r>
                      <a:endParaRPr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solidFill>
                            <a:srgbClr val="FF0000"/>
                          </a:solidFill>
                        </a:rPr>
                        <a:t>SexualViolence</a:t>
                      </a:r>
                      <a:endParaRPr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4" name="Google Shape;294;g1727b639e7f_0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200" y="2110675"/>
            <a:ext cx="5585275" cy="460785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1727b639e7f_0_111"/>
          <p:cNvSpPr/>
          <p:nvPr/>
        </p:nvSpPr>
        <p:spPr>
          <a:xfrm>
            <a:off x="7536000" y="4832575"/>
            <a:ext cx="2756700" cy="868500"/>
          </a:xfrm>
          <a:prstGeom prst="rect">
            <a:avLst/>
          </a:prstGeom>
          <a:solidFill>
            <a:srgbClr val="FFFFFF"/>
          </a:solidFill>
          <a:ln w="19050" cap="rnd" cmpd="sng">
            <a:solidFill>
              <a:srgbClr val="1C81DC"/>
            </a:solidFill>
            <a:prstDash val="solid"/>
            <a:round/>
            <a:headEnd type="none" w="sm" len="sm"/>
            <a:tailEnd type="none" w="sm" len="sm"/>
          </a:ln>
          <a:effectLst>
            <a:outerShdw dist="101823" dir="2700000">
              <a:srgbClr val="808080">
                <a:alpha val="19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1727b639e7f_0_111"/>
          <p:cNvSpPr txBox="1"/>
          <p:nvPr/>
        </p:nvSpPr>
        <p:spPr>
          <a:xfrm>
            <a:off x="7536025" y="4990825"/>
            <a:ext cx="2756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1C81DC"/>
                </a:solidFill>
                <a:latin typeface="Cambria"/>
                <a:ea typeface="Cambria"/>
                <a:cs typeface="Cambria"/>
                <a:sym typeface="Cambria"/>
              </a:rPr>
              <a:t>202 registros</a:t>
            </a:r>
            <a:endParaRPr sz="2700" b="1">
              <a:solidFill>
                <a:srgbClr val="1C81D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97" name="Google Shape;297;g1727b639e7f_0_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9359" y="2480274"/>
            <a:ext cx="3765691" cy="16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1727b639e7f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14262"/>
            <a:ext cx="6913500" cy="48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1727b639e7f_0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8125" y="1920638"/>
            <a:ext cx="5408800" cy="30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727b639168_0_136"/>
          <p:cNvSpPr txBox="1"/>
          <p:nvPr/>
        </p:nvSpPr>
        <p:spPr>
          <a:xfrm>
            <a:off x="811400" y="474775"/>
            <a:ext cx="100368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800" b="1">
                <a:solidFill>
                  <a:srgbClr val="1C81DC"/>
                </a:solidFill>
                <a:latin typeface="Calibri"/>
                <a:ea typeface="Calibri"/>
                <a:cs typeface="Calibri"/>
                <a:sym typeface="Calibri"/>
              </a:rPr>
              <a:t>Schedule</a:t>
            </a:r>
            <a:endParaRPr sz="3800" b="1" i="0" u="none" strike="noStrike" cap="none">
              <a:solidFill>
                <a:srgbClr val="1C81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1727b639168_0_136"/>
          <p:cNvSpPr txBox="1"/>
          <p:nvPr/>
        </p:nvSpPr>
        <p:spPr>
          <a:xfrm>
            <a:off x="1738650" y="1727250"/>
            <a:ext cx="648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D9D9D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sz="2400">
              <a:solidFill>
                <a:srgbClr val="D9D9D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g1727b639168_0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50" y="1887475"/>
            <a:ext cx="233650" cy="2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727b639168_0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50" y="2649475"/>
            <a:ext cx="233650" cy="2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727b639168_0_136"/>
          <p:cNvSpPr txBox="1"/>
          <p:nvPr/>
        </p:nvSpPr>
        <p:spPr>
          <a:xfrm>
            <a:off x="1738650" y="2489250"/>
            <a:ext cx="648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D9D9D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2400">
              <a:solidFill>
                <a:srgbClr val="D9D9D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g1727b639168_0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50" y="3411475"/>
            <a:ext cx="233650" cy="2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727b639168_0_136"/>
          <p:cNvSpPr txBox="1"/>
          <p:nvPr/>
        </p:nvSpPr>
        <p:spPr>
          <a:xfrm>
            <a:off x="1738650" y="3251250"/>
            <a:ext cx="648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D9D9D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Datasets</a:t>
            </a:r>
            <a:endParaRPr sz="2400">
              <a:solidFill>
                <a:srgbClr val="D9D9D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1727b639168_0_136"/>
          <p:cNvSpPr txBox="1"/>
          <p:nvPr/>
        </p:nvSpPr>
        <p:spPr>
          <a:xfrm>
            <a:off x="1738650" y="4089450"/>
            <a:ext cx="648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g1727b639168_0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50" y="4249675"/>
            <a:ext cx="233650" cy="2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727b639168_0_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8650" y="3484995"/>
            <a:ext cx="2153700" cy="24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92ed8567f_0_80"/>
          <p:cNvSpPr txBox="1"/>
          <p:nvPr/>
        </p:nvSpPr>
        <p:spPr>
          <a:xfrm>
            <a:off x="363175" y="381600"/>
            <a:ext cx="114270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3500" b="1" i="0" u="none" strike="noStrike" cap="none">
                <a:solidFill>
                  <a:srgbClr val="1C81DC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3500" b="1" i="0" u="none" strike="noStrike" cap="none">
              <a:solidFill>
                <a:srgbClr val="1C81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1392ed8567f_0_80"/>
          <p:cNvSpPr txBox="1"/>
          <p:nvPr/>
        </p:nvSpPr>
        <p:spPr>
          <a:xfrm>
            <a:off x="666900" y="1273375"/>
            <a:ext cx="101592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libri"/>
              <a:buChar char="●"/>
            </a:pPr>
            <a:r>
              <a:rPr lang="es-ES" sz="17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Paula Salado San Pedro</a:t>
            </a:r>
            <a:r>
              <a:rPr lang="es-ES" sz="1700" b="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(2022). </a:t>
            </a:r>
            <a:r>
              <a:rPr lang="es-ES" sz="17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Asesinos seriales</a:t>
            </a:r>
            <a:r>
              <a:rPr lang="es-ES" sz="1700" b="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s-ES" sz="17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70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https://addi.ehu.es/bitstream/handle/10810/18989/Salado%20San%20Pedro,%20Paula.pd;jsessionid=291E80A9CB80F1CE708DB0704EF38A82?sequence=1#:~:text=Entre%20los%20factores%20predisponentes%20o,los%20animales%20en%20la%20infancia</a:t>
            </a:r>
            <a:r>
              <a:rPr lang="es-ES" sz="17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 </a:t>
            </a:r>
            <a:endParaRPr sz="1700" b="0" i="0" u="none" strike="noStrike" cap="none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libri"/>
              <a:buChar char="●"/>
            </a:pPr>
            <a:r>
              <a:rPr lang="es-ES" sz="17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ml-ops.org. CRISP-ML(Q). El proceso del ciclo de vida de ML.</a:t>
            </a:r>
            <a:r>
              <a:rPr lang="es-ES" sz="1700" b="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(2022). </a:t>
            </a:r>
            <a:r>
              <a:rPr lang="es-ES" sz="170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5"/>
              </a:rPr>
              <a:t>https://ml-ops.org/content/crisp-ml</a:t>
            </a:r>
            <a:r>
              <a:rPr lang="es-ES" sz="17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libri"/>
              <a:buChar char="●"/>
            </a:pPr>
            <a:r>
              <a:rPr lang="es-ES" sz="1700">
                <a:solidFill>
                  <a:srgbClr val="1F1F1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Stefan Studer, Thanh Binh Bui, Christian Drescher, Alexander Hanuschkin, Ludwig Winkler, Steven Peters and Klaus-Robert Müller. CRISP-ML(Q). Towards CRISP-ML(Q): A Machine Learning Process Model with Quality Assurance Methodology. (2021). </a:t>
            </a:r>
            <a:r>
              <a:rPr lang="es-ES" sz="17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6"/>
              </a:rPr>
              <a:t>https://arxiv.org/pdf/2003.05155.pdf</a:t>
            </a:r>
            <a:r>
              <a:rPr lang="es-ES" sz="1700">
                <a:solidFill>
                  <a:srgbClr val="1F1F1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g1392ed8567f_0_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5677" y="4674500"/>
            <a:ext cx="3320649" cy="17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727b639e7f_1_102"/>
          <p:cNvSpPr txBox="1"/>
          <p:nvPr/>
        </p:nvSpPr>
        <p:spPr>
          <a:xfrm>
            <a:off x="363175" y="381600"/>
            <a:ext cx="114270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3500" b="1" i="0" u="none" strike="noStrike" cap="none">
                <a:solidFill>
                  <a:srgbClr val="1C81DC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3500" b="1" i="0" u="none" strike="noStrike" cap="none">
              <a:solidFill>
                <a:srgbClr val="1C81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1727b639e7f_1_102"/>
          <p:cNvSpPr txBox="1"/>
          <p:nvPr/>
        </p:nvSpPr>
        <p:spPr>
          <a:xfrm>
            <a:off x="666900" y="1273375"/>
            <a:ext cx="101592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libri"/>
              <a:buChar char="●"/>
            </a:pPr>
            <a:r>
              <a:rPr lang="es-ES" sz="17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CrimeWorld</a:t>
            </a:r>
            <a:endParaRPr sz="17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https://www.kaggle.com/datasets/taruntiwarihp/crime-world</a:t>
            </a:r>
            <a:endParaRPr sz="17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https://www.kaggle.com/code/jwbrione/crime-world</a:t>
            </a:r>
            <a:endParaRPr sz="17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libri"/>
              <a:buChar char="●"/>
            </a:pPr>
            <a:r>
              <a:rPr lang="es-ES" sz="17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Serial Killers Dataset</a:t>
            </a:r>
            <a:endParaRPr sz="17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https://www.kaggle.com/datasets/vesuvius13/serial-killers-dataset</a:t>
            </a:r>
            <a:endParaRPr sz="17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5"/>
              </a:rPr>
              <a:t>https://www.kaggle.com/code/mohandamr/serial-killers</a:t>
            </a:r>
            <a:endParaRPr sz="17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https://www.kaggle.com/code/renadn/serial-killers-data-visualization</a:t>
            </a:r>
            <a:endParaRPr sz="17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	</a:t>
            </a:r>
            <a:r>
              <a:rPr lang="es-ES" sz="170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6"/>
              </a:rPr>
              <a:t>https://www.kaggle.com/code/ankur296/know-your-serial-killers-well</a:t>
            </a:r>
            <a:endParaRPr sz="17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https://www.kaggle.com/code/lenawerner/serial-killer-data</a:t>
            </a:r>
            <a:endParaRPr sz="17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g1727b639e7f_1_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5677" y="4674500"/>
            <a:ext cx="3320649" cy="17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727b639e7f_1_108"/>
          <p:cNvSpPr txBox="1"/>
          <p:nvPr/>
        </p:nvSpPr>
        <p:spPr>
          <a:xfrm>
            <a:off x="363175" y="381600"/>
            <a:ext cx="114270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3500" b="1" i="0" u="none" strike="noStrike" cap="none">
                <a:solidFill>
                  <a:srgbClr val="1C81DC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3500" b="1" i="0" u="none" strike="noStrike" cap="none">
              <a:solidFill>
                <a:srgbClr val="1C81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1727b639e7f_1_108"/>
          <p:cNvSpPr txBox="1"/>
          <p:nvPr/>
        </p:nvSpPr>
        <p:spPr>
          <a:xfrm>
            <a:off x="666900" y="1273375"/>
            <a:ext cx="10159200" cy="3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libri"/>
              <a:buChar char="●"/>
            </a:pPr>
            <a:r>
              <a:rPr lang="es-ES" sz="1700">
                <a:solidFill>
                  <a:srgbClr val="1F1F1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Education Statistics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https://www.kaggle.com/datasets/theworldbank/education-statistics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rgbClr val="1F1F1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https://www.kaggle.com/code/mrisdal/starter-education-statistics-d1de03b0-9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libri"/>
              <a:buChar char="●"/>
            </a:pPr>
            <a:r>
              <a:rPr lang="es-ES" sz="1700">
                <a:solidFill>
                  <a:srgbClr val="1F1F1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Poverty World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rgbClr val="1F1F1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	https://www.kaggle.com/datasets/danofer/wb-poverty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rgbClr val="1F1F1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	https://www.kaggle.com/datasets/theworldbank/poverty-and-equity-database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rgbClr val="1F1F1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	https://www.kaggle.com/datasets/mathurinache/extreme-poverty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libri"/>
              <a:buChar char="●"/>
            </a:pPr>
            <a:r>
              <a:rPr lang="es-ES" sz="1700">
                <a:solidFill>
                  <a:srgbClr val="1F1F1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Global Terrorism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rgbClr val="1F1F1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	https://www.kaggle.com/datasets/itssuru/global-terrorism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g1727b639e7f_1_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5677" y="4674500"/>
            <a:ext cx="3320649" cy="17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72a5354b35_0_19"/>
          <p:cNvSpPr txBox="1"/>
          <p:nvPr/>
        </p:nvSpPr>
        <p:spPr>
          <a:xfrm>
            <a:off x="363175" y="381600"/>
            <a:ext cx="114270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3500" b="1" i="0" u="none" strike="noStrike" cap="none">
                <a:solidFill>
                  <a:srgbClr val="1C81DC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3500" b="1" i="0" u="none" strike="noStrike" cap="none">
              <a:solidFill>
                <a:srgbClr val="1C81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172a5354b35_0_19"/>
          <p:cNvSpPr txBox="1"/>
          <p:nvPr/>
        </p:nvSpPr>
        <p:spPr>
          <a:xfrm>
            <a:off x="666900" y="1273375"/>
            <a:ext cx="101592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libri"/>
              <a:buChar char="●"/>
            </a:pPr>
            <a:r>
              <a:rPr lang="es-ES" sz="1700">
                <a:solidFill>
                  <a:srgbClr val="1F1F1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UNICEF State of World Children 2021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rgbClr val="1F1F1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https://www.kaggle.com/datasets/nguyenngocphung/unicef-state-of-world-children-2021?select=Table-1-Demographics-SOWC2021-EN.xlsx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libri"/>
              <a:buChar char="●"/>
            </a:pPr>
            <a:r>
              <a:rPr lang="es-ES" sz="1700">
                <a:solidFill>
                  <a:srgbClr val="1F1F1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Mental Health and Suicide Rates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rgbClr val="1F1F1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https://www.kaggle.com/datasets/twinkle0705/mental-health-and-suicide-rates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libri"/>
              <a:buChar char="●"/>
            </a:pPr>
            <a:r>
              <a:rPr lang="es-ES" sz="1700">
                <a:solidFill>
                  <a:srgbClr val="1F1F1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Global suicide data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rgbClr val="1F1F1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https://www.kaggle.com/datasets/sathutr/global-suicide-data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libri"/>
              <a:buChar char="●"/>
            </a:pPr>
            <a:r>
              <a:rPr lang="es-ES" sz="1700">
                <a:solidFill>
                  <a:srgbClr val="1F1F1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World Health Statistics 2020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rgbClr val="1F1F1F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https://www.kaggle.com/datasets/utkarshxy/who-worldhealth-statistics-2020-complete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F1F1F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g172a5354b35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5677" y="4674500"/>
            <a:ext cx="3320649" cy="17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727b639e7f_0_13"/>
          <p:cNvSpPr txBox="1"/>
          <p:nvPr/>
        </p:nvSpPr>
        <p:spPr>
          <a:xfrm>
            <a:off x="811400" y="474775"/>
            <a:ext cx="100368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3800" b="1">
                <a:solidFill>
                  <a:srgbClr val="1C81DC"/>
                </a:solidFill>
                <a:latin typeface="Calibri"/>
                <a:ea typeface="Calibri"/>
                <a:cs typeface="Calibri"/>
                <a:sym typeface="Calibri"/>
              </a:rPr>
              <a:t>Schedule</a:t>
            </a:r>
            <a:endParaRPr sz="3800" b="1" i="0" u="none" strike="noStrike" cap="none">
              <a:solidFill>
                <a:srgbClr val="1C81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727b639e7f_0_13"/>
          <p:cNvSpPr txBox="1"/>
          <p:nvPr/>
        </p:nvSpPr>
        <p:spPr>
          <a:xfrm>
            <a:off x="1738650" y="1727250"/>
            <a:ext cx="648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g1727b639e7f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50" y="1887475"/>
            <a:ext cx="233650" cy="2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727b639e7f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50" y="2649475"/>
            <a:ext cx="233650" cy="2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1727b639e7f_0_13"/>
          <p:cNvSpPr txBox="1"/>
          <p:nvPr/>
        </p:nvSpPr>
        <p:spPr>
          <a:xfrm>
            <a:off x="1738650" y="2489250"/>
            <a:ext cx="648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g1727b639e7f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50" y="3411475"/>
            <a:ext cx="233650" cy="2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1727b639e7f_0_13"/>
          <p:cNvSpPr txBox="1"/>
          <p:nvPr/>
        </p:nvSpPr>
        <p:spPr>
          <a:xfrm>
            <a:off x="1738650" y="3251250"/>
            <a:ext cx="648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Datasets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1727b639e7f_0_13"/>
          <p:cNvSpPr txBox="1"/>
          <p:nvPr/>
        </p:nvSpPr>
        <p:spPr>
          <a:xfrm>
            <a:off x="1738650" y="4089450"/>
            <a:ext cx="648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1727b639e7f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50" y="4249675"/>
            <a:ext cx="233650" cy="2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1727b639e7f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8650" y="3484995"/>
            <a:ext cx="2153700" cy="24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727b639168_0_96"/>
          <p:cNvSpPr txBox="1"/>
          <p:nvPr/>
        </p:nvSpPr>
        <p:spPr>
          <a:xfrm>
            <a:off x="811400" y="474775"/>
            <a:ext cx="100368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800" b="1">
                <a:solidFill>
                  <a:srgbClr val="1C81DC"/>
                </a:solidFill>
                <a:latin typeface="Calibri"/>
                <a:ea typeface="Calibri"/>
                <a:cs typeface="Calibri"/>
                <a:sym typeface="Calibri"/>
              </a:rPr>
              <a:t>Schedule</a:t>
            </a:r>
            <a:endParaRPr sz="3800" b="1" i="0" u="none" strike="noStrike" cap="none">
              <a:solidFill>
                <a:srgbClr val="1C81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1727b639168_0_96"/>
          <p:cNvSpPr txBox="1"/>
          <p:nvPr/>
        </p:nvSpPr>
        <p:spPr>
          <a:xfrm>
            <a:off x="1738650" y="1727250"/>
            <a:ext cx="648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1727b639168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50" y="1887475"/>
            <a:ext cx="233650" cy="2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727b639168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50" y="2649475"/>
            <a:ext cx="233650" cy="2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1727b639168_0_96"/>
          <p:cNvSpPr txBox="1"/>
          <p:nvPr/>
        </p:nvSpPr>
        <p:spPr>
          <a:xfrm>
            <a:off x="1738650" y="2489250"/>
            <a:ext cx="648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CCCCCC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2400">
              <a:solidFill>
                <a:srgbClr val="CCCCCC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1727b639168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50" y="3411475"/>
            <a:ext cx="233650" cy="2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727b639168_0_96"/>
          <p:cNvSpPr txBox="1"/>
          <p:nvPr/>
        </p:nvSpPr>
        <p:spPr>
          <a:xfrm>
            <a:off x="1738650" y="3251250"/>
            <a:ext cx="648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CCCCCC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Datasets</a:t>
            </a:r>
            <a:endParaRPr sz="2400">
              <a:solidFill>
                <a:srgbClr val="CCCCCC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1727b639168_0_96"/>
          <p:cNvSpPr txBox="1"/>
          <p:nvPr/>
        </p:nvSpPr>
        <p:spPr>
          <a:xfrm>
            <a:off x="1738650" y="4089450"/>
            <a:ext cx="648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D9D9D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2400">
              <a:solidFill>
                <a:srgbClr val="D9D9D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g1727b639168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50" y="4249675"/>
            <a:ext cx="233650" cy="2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727b639168_0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8650" y="3484995"/>
            <a:ext cx="2153700" cy="24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/>
          <p:nvPr/>
        </p:nvSpPr>
        <p:spPr>
          <a:xfrm>
            <a:off x="382500" y="474775"/>
            <a:ext cx="11427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3800" b="1">
                <a:solidFill>
                  <a:srgbClr val="1C81DC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sz="3800" b="1" i="0" u="none" strike="noStrike" cap="none">
              <a:solidFill>
                <a:srgbClr val="1C81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1107000" y="2246500"/>
            <a:ext cx="5651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21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Predecir la probabilidad de que surja un asesino serial a nivel mundial, a partir de los factores de violencia familiar infantil, abuso sexual infantil, acoso escolar, carencia de educación y pobreza.</a:t>
            </a:r>
            <a:endParaRPr sz="2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4">
            <a:alphaModFix/>
          </a:blip>
          <a:srcRect l="16177"/>
          <a:stretch/>
        </p:blipFill>
        <p:spPr>
          <a:xfrm>
            <a:off x="7451749" y="1391487"/>
            <a:ext cx="3995549" cy="315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727b639168_0_109"/>
          <p:cNvSpPr txBox="1"/>
          <p:nvPr/>
        </p:nvSpPr>
        <p:spPr>
          <a:xfrm>
            <a:off x="811400" y="474775"/>
            <a:ext cx="100368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800" b="1">
                <a:solidFill>
                  <a:srgbClr val="1C81DC"/>
                </a:solidFill>
                <a:latin typeface="Calibri"/>
                <a:ea typeface="Calibri"/>
                <a:cs typeface="Calibri"/>
                <a:sym typeface="Calibri"/>
              </a:rPr>
              <a:t>Schedule</a:t>
            </a:r>
            <a:endParaRPr sz="3800" b="1" i="0" u="none" strike="noStrike" cap="none">
              <a:solidFill>
                <a:srgbClr val="1C81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1727b639168_0_109"/>
          <p:cNvSpPr txBox="1"/>
          <p:nvPr/>
        </p:nvSpPr>
        <p:spPr>
          <a:xfrm>
            <a:off x="1738650" y="1727250"/>
            <a:ext cx="648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>
                <a:solidFill>
                  <a:srgbClr val="D9D9D9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sz="2400">
              <a:solidFill>
                <a:srgbClr val="D9D9D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1727b639168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50" y="1887475"/>
            <a:ext cx="233650" cy="2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727b639168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50" y="2649475"/>
            <a:ext cx="233650" cy="2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727b639168_0_109"/>
          <p:cNvSpPr txBox="1"/>
          <p:nvPr/>
        </p:nvSpPr>
        <p:spPr>
          <a:xfrm>
            <a:off x="1738650" y="2489250"/>
            <a:ext cx="648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g1727b639168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50" y="3411475"/>
            <a:ext cx="233650" cy="2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727b639168_0_109"/>
          <p:cNvSpPr txBox="1"/>
          <p:nvPr/>
        </p:nvSpPr>
        <p:spPr>
          <a:xfrm>
            <a:off x="1738650" y="3251250"/>
            <a:ext cx="648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CCCCCC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Datasets</a:t>
            </a:r>
            <a:endParaRPr sz="2400">
              <a:solidFill>
                <a:srgbClr val="CCCCCC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1727b639168_0_109"/>
          <p:cNvSpPr txBox="1"/>
          <p:nvPr/>
        </p:nvSpPr>
        <p:spPr>
          <a:xfrm>
            <a:off x="1738650" y="4089450"/>
            <a:ext cx="648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D9D9D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2400">
              <a:solidFill>
                <a:srgbClr val="D9D9D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g1727b639168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50" y="4249675"/>
            <a:ext cx="233650" cy="2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727b639168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8650" y="3484995"/>
            <a:ext cx="2153700" cy="24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727b639e7f_1_40"/>
          <p:cNvSpPr txBox="1"/>
          <p:nvPr/>
        </p:nvSpPr>
        <p:spPr>
          <a:xfrm>
            <a:off x="363175" y="229200"/>
            <a:ext cx="11427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3000" b="1">
                <a:solidFill>
                  <a:srgbClr val="1C81DC"/>
                </a:solidFill>
                <a:latin typeface="Calibri"/>
                <a:ea typeface="Calibri"/>
                <a:cs typeface="Calibri"/>
                <a:sym typeface="Calibri"/>
              </a:rPr>
              <a:t>Methodology CRISP-ML(Q)</a:t>
            </a:r>
            <a:endParaRPr sz="3000" b="1" i="0" u="none" strike="noStrike" cap="none">
              <a:solidFill>
                <a:srgbClr val="1C81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1727b639e7f_1_40"/>
          <p:cNvSpPr txBox="1"/>
          <p:nvPr/>
        </p:nvSpPr>
        <p:spPr>
          <a:xfrm>
            <a:off x="272250" y="1157200"/>
            <a:ext cx="10698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CRoss-Industry Standard Process model for the development of Machine Learning applications with Quality assurance methodology (CRISP-ML(Q)). 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1727b639e7f_1_40"/>
          <p:cNvSpPr/>
          <p:nvPr/>
        </p:nvSpPr>
        <p:spPr>
          <a:xfrm>
            <a:off x="4299150" y="2176950"/>
            <a:ext cx="6671400" cy="1034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36E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1727b639e7f_1_40"/>
          <p:cNvSpPr/>
          <p:nvPr/>
        </p:nvSpPr>
        <p:spPr>
          <a:xfrm>
            <a:off x="240625" y="2487450"/>
            <a:ext cx="3754500" cy="531000"/>
          </a:xfrm>
          <a:prstGeom prst="rect">
            <a:avLst/>
          </a:prstGeom>
          <a:solidFill>
            <a:srgbClr val="036EC0"/>
          </a:solidFill>
          <a:ln w="9525" cap="flat" cmpd="sng">
            <a:solidFill>
              <a:srgbClr val="036E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1727b639e7f_1_40"/>
          <p:cNvSpPr/>
          <p:nvPr/>
        </p:nvSpPr>
        <p:spPr>
          <a:xfrm>
            <a:off x="4299150" y="3657825"/>
            <a:ext cx="6671400" cy="1034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979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1727b639e7f_1_40"/>
          <p:cNvSpPr/>
          <p:nvPr/>
        </p:nvSpPr>
        <p:spPr>
          <a:xfrm>
            <a:off x="240625" y="3935250"/>
            <a:ext cx="3754500" cy="531000"/>
          </a:xfrm>
          <a:prstGeom prst="rect">
            <a:avLst/>
          </a:prstGeom>
          <a:solidFill>
            <a:srgbClr val="0979B0"/>
          </a:solidFill>
          <a:ln w="9525" cap="flat" cmpd="sng">
            <a:solidFill>
              <a:srgbClr val="0979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1727b639e7f_1_40"/>
          <p:cNvSpPr/>
          <p:nvPr/>
        </p:nvSpPr>
        <p:spPr>
          <a:xfrm>
            <a:off x="4299150" y="5124650"/>
            <a:ext cx="6671400" cy="754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CA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1727b639e7f_1_40"/>
          <p:cNvSpPr/>
          <p:nvPr/>
        </p:nvSpPr>
        <p:spPr>
          <a:xfrm>
            <a:off x="240625" y="5230650"/>
            <a:ext cx="3754500" cy="531000"/>
          </a:xfrm>
          <a:prstGeom prst="rect">
            <a:avLst/>
          </a:prstGeom>
          <a:solidFill>
            <a:srgbClr val="0CA2F2"/>
          </a:solidFill>
          <a:ln w="9525" cap="flat" cmpd="sng">
            <a:solidFill>
              <a:srgbClr val="0CB7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1727b639e7f_1_40"/>
          <p:cNvSpPr txBox="1"/>
          <p:nvPr/>
        </p:nvSpPr>
        <p:spPr>
          <a:xfrm>
            <a:off x="272250" y="2487450"/>
            <a:ext cx="375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and Data Understanding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1727b639e7f_1_40"/>
          <p:cNvSpPr txBox="1"/>
          <p:nvPr/>
        </p:nvSpPr>
        <p:spPr>
          <a:xfrm>
            <a:off x="272250" y="3935250"/>
            <a:ext cx="372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Engineering (Data Preparation)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1727b639e7f_1_40"/>
          <p:cNvSpPr txBox="1"/>
          <p:nvPr/>
        </p:nvSpPr>
        <p:spPr>
          <a:xfrm>
            <a:off x="272250" y="5230650"/>
            <a:ext cx="375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 Model Engineering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1727b639e7f_1_40"/>
          <p:cNvSpPr txBox="1"/>
          <p:nvPr/>
        </p:nvSpPr>
        <p:spPr>
          <a:xfrm>
            <a:off x="4366075" y="2235550"/>
            <a:ext cx="660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El objetivo de esta primera fase es asegurar la viabilidad del proyecto, por medio de la identificación del alcance de la aplicación ML, los criterios de éxito y una verificación de la calidad de los datos.</a:t>
            </a:r>
            <a:endParaRPr sz="1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1727b639e7f_1_40"/>
          <p:cNvSpPr txBox="1"/>
          <p:nvPr/>
        </p:nvSpPr>
        <p:spPr>
          <a:xfrm>
            <a:off x="4366075" y="3678025"/>
            <a:ext cx="660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El objetivo es preparar los datos para la siguiente fase de modelado. Durante esta fase se realizan tareas de selección de datos, limpieza de datos, ingeniería de características y estandarización de datos.</a:t>
            </a:r>
            <a:endParaRPr sz="1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1727b639e7f_1_40"/>
          <p:cNvSpPr txBox="1"/>
          <p:nvPr/>
        </p:nvSpPr>
        <p:spPr>
          <a:xfrm>
            <a:off x="4366075" y="5123750"/>
            <a:ext cx="6604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Esta fase tiene como objetivo especificar uno o varios modelos de aprendizaje automático para implementar en la producción. </a:t>
            </a:r>
            <a:endParaRPr sz="1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/>
          <p:nvPr/>
        </p:nvSpPr>
        <p:spPr>
          <a:xfrm>
            <a:off x="363175" y="229200"/>
            <a:ext cx="11427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3000" b="1">
                <a:solidFill>
                  <a:srgbClr val="1C81DC"/>
                </a:solidFill>
                <a:latin typeface="Calibri"/>
                <a:ea typeface="Calibri"/>
                <a:cs typeface="Calibri"/>
                <a:sym typeface="Calibri"/>
              </a:rPr>
              <a:t>Methodology CRISP-ML(Q)</a:t>
            </a:r>
            <a:endParaRPr sz="3000" b="1" i="0" u="none" strike="noStrike" cap="none">
              <a:solidFill>
                <a:srgbClr val="1C81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4299150" y="1771850"/>
            <a:ext cx="6671400" cy="965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CB7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240625" y="1801650"/>
            <a:ext cx="3754500" cy="863700"/>
          </a:xfrm>
          <a:prstGeom prst="rect">
            <a:avLst/>
          </a:prstGeom>
          <a:solidFill>
            <a:srgbClr val="0CB7F2"/>
          </a:solidFill>
          <a:ln w="9525" cap="flat" cmpd="sng">
            <a:solidFill>
              <a:srgbClr val="7CDA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"/>
          <p:cNvSpPr txBox="1"/>
          <p:nvPr/>
        </p:nvSpPr>
        <p:spPr>
          <a:xfrm>
            <a:off x="272250" y="1801650"/>
            <a:ext cx="3667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Quality Assurance for Machine Learning Applications</a:t>
            </a:r>
            <a:endParaRPr sz="1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4299150" y="3319950"/>
            <a:ext cx="6671400" cy="769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53D1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240625" y="3478050"/>
            <a:ext cx="3754500" cy="531000"/>
          </a:xfrm>
          <a:prstGeom prst="rect">
            <a:avLst/>
          </a:prstGeom>
          <a:solidFill>
            <a:srgbClr val="53D1FB"/>
          </a:solidFill>
          <a:ln w="9525" cap="flat" cmpd="sng">
            <a:solidFill>
              <a:srgbClr val="7CDA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4299150" y="4648425"/>
            <a:ext cx="6671400" cy="769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B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"/>
          <p:cNvSpPr/>
          <p:nvPr/>
        </p:nvSpPr>
        <p:spPr>
          <a:xfrm>
            <a:off x="240625" y="4773450"/>
            <a:ext cx="3754500" cy="531000"/>
          </a:xfrm>
          <a:prstGeom prst="rect">
            <a:avLst/>
          </a:prstGeom>
          <a:solidFill>
            <a:srgbClr val="7BCEF6"/>
          </a:solidFill>
          <a:ln w="9525" cap="flat" cmpd="sng">
            <a:solidFill>
              <a:srgbClr val="90D7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"/>
          <p:cNvSpPr txBox="1"/>
          <p:nvPr/>
        </p:nvSpPr>
        <p:spPr>
          <a:xfrm>
            <a:off x="4366075" y="3378550"/>
            <a:ext cx="6604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El objetivo de esta fase es graduar el modelo de ML para implementarlo en el entorno de pre-producción.</a:t>
            </a:r>
            <a:endParaRPr sz="1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4"/>
          <p:cNvSpPr txBox="1"/>
          <p:nvPr/>
        </p:nvSpPr>
        <p:spPr>
          <a:xfrm>
            <a:off x="4366075" y="1801650"/>
            <a:ext cx="660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Durante esta fase, el rendimiento del modelo entrenado debe validarse en un conjunto de prueba. Además, la solidez del modelo debe evaluarse utilizando datos de entrada.</a:t>
            </a:r>
            <a:endParaRPr sz="1600" b="0" i="0" u="none" strike="noStrike" cap="none">
              <a:solidFill>
                <a:srgbClr val="1F1F1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4"/>
          <p:cNvSpPr txBox="1"/>
          <p:nvPr/>
        </p:nvSpPr>
        <p:spPr>
          <a:xfrm>
            <a:off x="272250" y="3478050"/>
            <a:ext cx="375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"/>
          <p:cNvSpPr txBox="1"/>
          <p:nvPr/>
        </p:nvSpPr>
        <p:spPr>
          <a:xfrm>
            <a:off x="272250" y="4773450"/>
            <a:ext cx="372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Monitoring and Maintenance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"/>
          <p:cNvSpPr txBox="1"/>
          <p:nvPr/>
        </p:nvSpPr>
        <p:spPr>
          <a:xfrm>
            <a:off x="4366075" y="4668625"/>
            <a:ext cx="6604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>
                <a:solidFill>
                  <a:srgbClr val="1F1F1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Una vez que el modelo ML se ha puesto en producción, es fundamental monitorear su rendimiento y mantenerlo.</a:t>
            </a:r>
            <a:endParaRPr sz="1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727b639168_0_123"/>
          <p:cNvSpPr txBox="1"/>
          <p:nvPr/>
        </p:nvSpPr>
        <p:spPr>
          <a:xfrm>
            <a:off x="811400" y="474775"/>
            <a:ext cx="100368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800" b="1">
                <a:solidFill>
                  <a:srgbClr val="1C81DC"/>
                </a:solidFill>
                <a:latin typeface="Calibri"/>
                <a:ea typeface="Calibri"/>
                <a:cs typeface="Calibri"/>
                <a:sym typeface="Calibri"/>
              </a:rPr>
              <a:t>Schedule</a:t>
            </a:r>
            <a:endParaRPr sz="3800" b="1" i="0" u="none" strike="noStrike" cap="none">
              <a:solidFill>
                <a:srgbClr val="1C81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1727b639168_0_123"/>
          <p:cNvSpPr txBox="1"/>
          <p:nvPr/>
        </p:nvSpPr>
        <p:spPr>
          <a:xfrm>
            <a:off x="1738650" y="1727250"/>
            <a:ext cx="648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>
                <a:solidFill>
                  <a:srgbClr val="D9D9D9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sz="2400">
              <a:solidFill>
                <a:srgbClr val="D9D9D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1727b639168_0_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50" y="1887475"/>
            <a:ext cx="233650" cy="2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727b639168_0_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50" y="2649475"/>
            <a:ext cx="233650" cy="2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727b639168_0_123"/>
          <p:cNvSpPr txBox="1"/>
          <p:nvPr/>
        </p:nvSpPr>
        <p:spPr>
          <a:xfrm>
            <a:off x="1738650" y="2489250"/>
            <a:ext cx="648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D9D9D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2400">
              <a:solidFill>
                <a:srgbClr val="D9D9D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1727b639168_0_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50" y="3411475"/>
            <a:ext cx="233650" cy="2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727b639168_0_123"/>
          <p:cNvSpPr txBox="1"/>
          <p:nvPr/>
        </p:nvSpPr>
        <p:spPr>
          <a:xfrm>
            <a:off x="1738650" y="3251250"/>
            <a:ext cx="648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Datasets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1727b639168_0_123"/>
          <p:cNvSpPr txBox="1"/>
          <p:nvPr/>
        </p:nvSpPr>
        <p:spPr>
          <a:xfrm>
            <a:off x="1738650" y="4089450"/>
            <a:ext cx="648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D9D9D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2400">
              <a:solidFill>
                <a:srgbClr val="D9D9D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g1727b639168_0_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50" y="4249675"/>
            <a:ext cx="233650" cy="2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727b639168_0_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8650" y="3484995"/>
            <a:ext cx="2153700" cy="24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843</Words>
  <Application>Microsoft Office PowerPoint</Application>
  <PresentationFormat>Panorámica</PresentationFormat>
  <Paragraphs>129</Paragraphs>
  <Slides>28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Cambria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Luis Felipe Narváez Gómez</cp:lastModifiedBy>
  <cp:revision>2</cp:revision>
  <dcterms:created xsi:type="dcterms:W3CDTF">2022-01-18T19:54:19Z</dcterms:created>
  <dcterms:modified xsi:type="dcterms:W3CDTF">2022-10-24T22:48:54Z</dcterms:modified>
</cp:coreProperties>
</file>